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6" r:id="rId6"/>
    <p:sldId id="261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9144000" cy="6858000" type="screen4x3"/>
  <p:notesSz cx="6873875" cy="10063163"/>
  <p:defaultTextStyle>
    <a:defPPr>
      <a:defRPr lang="de-DE"/>
    </a:defPPr>
    <a:lvl1pPr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23E004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algn="r"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54063"/>
            <a:ext cx="5033963" cy="3775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79963"/>
            <a:ext cx="5499100" cy="452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8338"/>
            <a:ext cx="2978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558338"/>
            <a:ext cx="2978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algn="r"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fld id="{EE93BCD6-884C-4177-BA4E-A75D6B4288FC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D80654-ABE7-4F6A-BD48-FC9ACBBBAD8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2AAB2E-C49E-46CD-B394-21C58A4B821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23075" y="214313"/>
            <a:ext cx="2120900" cy="59118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14313"/>
            <a:ext cx="6213475" cy="591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71C25E-6652-45AA-9EF1-15B91A3C9FB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FD86DD-8DF8-42E1-815D-8D15AE6598E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58DF45-A0A2-4919-B436-DA36E424D71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1BA82B-0FCB-4A8B-8F56-4C0D4D2497A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46BA22-328A-4AE9-8528-A63157D5C66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24CB9C-4F76-485D-BCFB-EEB262DDF72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4C4B44-C276-48D0-8565-08D5A1FAD93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4306F5-CF6F-4EEA-AFD9-A2321D51B3B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5B45C9-D4A5-4B04-9320-55FAA918044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6" name="Rectangle 8"/>
          <p:cNvSpPr>
            <a:spLocks noChangeArrowheads="1"/>
          </p:cNvSpPr>
          <p:nvPr/>
        </p:nvSpPr>
        <p:spPr bwMode="gray">
          <a:xfrm>
            <a:off x="442913" y="83502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1" lang="de-DE" sz="2400"/>
          </a:p>
        </p:txBody>
      </p:sp>
      <p:sp>
        <p:nvSpPr>
          <p:cNvPr id="686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Elektronentransfer</a:t>
            </a:r>
          </a:p>
        </p:txBody>
      </p:sp>
      <p:sp>
        <p:nvSpPr>
          <p:cNvPr id="686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243638"/>
            <a:ext cx="7272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86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243638"/>
            <a:ext cx="120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fld id="{13C48765-2D9F-417C-B6A1-A0F4AF7CB4FB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13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CBF184-6633-47BB-AF4A-231368A3AC6E}" type="slidenum">
              <a:rPr lang="de-DE"/>
              <a:pPr/>
              <a:t>1</a:t>
            </a:fld>
            <a:endParaRPr lang="de-DE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135212" name="Text Box 44"/>
          <p:cNvSpPr txBox="1">
            <a:spLocks noChangeArrowheads="1"/>
          </p:cNvSpPr>
          <p:nvPr/>
        </p:nvSpPr>
        <p:spPr bwMode="auto">
          <a:xfrm>
            <a:off x="3132138" y="981075"/>
            <a:ext cx="49403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sz="2000">
                <a:solidFill>
                  <a:srgbClr val="CC0000"/>
                </a:solidFill>
              </a:rPr>
              <a:t>Nichtlineare Prozesse in der Elektrochemie</a:t>
            </a:r>
          </a:p>
        </p:txBody>
      </p:sp>
      <p:sp>
        <p:nvSpPr>
          <p:cNvPr id="135220" name="Rectangle 5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35223" name="Text Box 55"/>
          <p:cNvSpPr txBox="1">
            <a:spLocks noChangeArrowheads="1"/>
          </p:cNvSpPr>
          <p:nvPr/>
        </p:nvSpPr>
        <p:spPr bwMode="auto">
          <a:xfrm>
            <a:off x="827088" y="3371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5225" name="Picture 57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4988" y="5045075"/>
            <a:ext cx="1276350" cy="28575"/>
          </a:xfrm>
          <a:prstGeom prst="rect">
            <a:avLst/>
          </a:prstGeom>
          <a:noFill/>
        </p:spPr>
      </p:pic>
      <p:pic>
        <p:nvPicPr>
          <p:cNvPr id="135226" name="Picture 58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5045075"/>
            <a:ext cx="1285875" cy="28575"/>
          </a:xfrm>
          <a:prstGeom prst="rect">
            <a:avLst/>
          </a:prstGeom>
          <a:noFill/>
        </p:spPr>
      </p:pic>
      <p:pic>
        <p:nvPicPr>
          <p:cNvPr id="135227" name="Picture 59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5045075"/>
            <a:ext cx="1276350" cy="28575"/>
          </a:xfrm>
          <a:prstGeom prst="rect">
            <a:avLst/>
          </a:prstGeom>
          <a:noFill/>
        </p:spPr>
      </p:pic>
      <p:pic>
        <p:nvPicPr>
          <p:cNvPr id="135228" name="Picture 60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5045075"/>
            <a:ext cx="952500" cy="28575"/>
          </a:xfrm>
          <a:prstGeom prst="rect">
            <a:avLst/>
          </a:prstGeom>
          <a:noFill/>
        </p:spPr>
      </p:pic>
      <p:pic>
        <p:nvPicPr>
          <p:cNvPr id="135229" name="Picture 61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463" y="5532438"/>
            <a:ext cx="285750" cy="57150"/>
          </a:xfrm>
          <a:prstGeom prst="rect">
            <a:avLst/>
          </a:prstGeom>
          <a:noFill/>
        </p:spPr>
      </p:pic>
      <p:sp>
        <p:nvSpPr>
          <p:cNvPr id="135234" name="Rectangle 66"/>
          <p:cNvSpPr>
            <a:spLocks noChangeArrowheads="1"/>
          </p:cNvSpPr>
          <p:nvPr/>
        </p:nvSpPr>
        <p:spPr bwMode="auto">
          <a:xfrm>
            <a:off x="468313" y="1989138"/>
            <a:ext cx="8353425" cy="3490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450708" tIns="152352" rIns="0" bIns="38088" anchor="ctr">
            <a:spAutoFit/>
          </a:bodyPr>
          <a:lstStyle/>
          <a:p>
            <a:r>
              <a:rPr lang="de-DE" b="1"/>
              <a:t>1. Geschichte seltsamer Phänomene</a:t>
            </a:r>
          </a:p>
          <a:p>
            <a:endParaRPr lang="de-DE" b="1"/>
          </a:p>
          <a:p>
            <a:r>
              <a:rPr lang="de-DE" u="sng"/>
              <a:t>Zur Erinnerung</a:t>
            </a:r>
            <a:r>
              <a:rPr lang="de-DE"/>
              <a:t>: Die Elektrochemie startet als Wissenschaft in Italien: </a:t>
            </a:r>
          </a:p>
          <a:p>
            <a:endParaRPr lang="de-DE"/>
          </a:p>
          <a:p>
            <a:r>
              <a:rPr lang="de-DE" i="1">
                <a:solidFill>
                  <a:schemeClr val="folHlink"/>
                </a:solidFill>
              </a:rPr>
              <a:t>Luigi Galvani</a:t>
            </a:r>
            <a:r>
              <a:rPr lang="de-DE" i="1"/>
              <a:t> </a:t>
            </a:r>
            <a:r>
              <a:rPr lang="de-DE"/>
              <a:t>(09.09.1737 in Bologna - 04.12.1798 ebenda): </a:t>
            </a:r>
            <a:br>
              <a:rPr lang="de-DE"/>
            </a:br>
            <a:r>
              <a:rPr lang="de-DE"/>
              <a:t>„animalische Elektrizität“</a:t>
            </a:r>
          </a:p>
          <a:p>
            <a:endParaRPr lang="de-DE"/>
          </a:p>
          <a:p>
            <a:r>
              <a:rPr lang="de-DE" i="1">
                <a:solidFill>
                  <a:schemeClr val="folHlink"/>
                </a:solidFill>
              </a:rPr>
              <a:t>Alessandro Volta</a:t>
            </a:r>
            <a:r>
              <a:rPr lang="de-DE"/>
              <a:t> (18.02.1745 in Como - 05.03.1827 in Camnago bei Como): Elektrometer, Begriff der „Spannung“, Voltasche Säule 1800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11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959B8F-70FA-48AB-ADBA-6B065366EB52}" type="slidenum">
              <a:rPr lang="de-DE"/>
              <a:pPr/>
              <a:t>10</a:t>
            </a:fld>
            <a:endParaRPr lang="de-DE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72387" name="Rectangle 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272389" name="Picture 5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5045075"/>
            <a:ext cx="1285875" cy="28575"/>
          </a:xfrm>
          <a:prstGeom prst="rect">
            <a:avLst/>
          </a:prstGeom>
          <a:noFill/>
        </p:spPr>
      </p:pic>
      <p:pic>
        <p:nvPicPr>
          <p:cNvPr id="272390" name="Picture 6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5045075"/>
            <a:ext cx="1276350" cy="28575"/>
          </a:xfrm>
          <a:prstGeom prst="rect">
            <a:avLst/>
          </a:prstGeom>
          <a:noFill/>
        </p:spPr>
      </p:pic>
      <p:pic>
        <p:nvPicPr>
          <p:cNvPr id="272391" name="Picture 7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5045075"/>
            <a:ext cx="952500" cy="28575"/>
          </a:xfrm>
          <a:prstGeom prst="rect">
            <a:avLst/>
          </a:prstGeom>
          <a:noFill/>
        </p:spPr>
      </p:pic>
      <p:pic>
        <p:nvPicPr>
          <p:cNvPr id="272392" name="Picture 8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463" y="5532438"/>
            <a:ext cx="285750" cy="57150"/>
          </a:xfrm>
          <a:prstGeom prst="rect">
            <a:avLst/>
          </a:prstGeom>
          <a:noFill/>
        </p:spPr>
      </p:pic>
      <p:sp>
        <p:nvSpPr>
          <p:cNvPr id="272393" name="Text Box 9"/>
          <p:cNvSpPr txBox="1">
            <a:spLocks noChangeArrowheads="1"/>
          </p:cNvSpPr>
          <p:nvPr/>
        </p:nvSpPr>
        <p:spPr bwMode="auto">
          <a:xfrm>
            <a:off x="323850" y="981075"/>
            <a:ext cx="77422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4. Dissipative Strukturen - eine neue Sicht altbekannter Vorgänge</a:t>
            </a:r>
          </a:p>
        </p:txBody>
      </p:sp>
      <p:sp>
        <p:nvSpPr>
          <p:cNvPr id="272394" name="Text Box 10"/>
          <p:cNvSpPr txBox="1">
            <a:spLocks noChangeArrowheads="1"/>
          </p:cNvSpPr>
          <p:nvPr/>
        </p:nvSpPr>
        <p:spPr bwMode="auto">
          <a:xfrm>
            <a:off x="395288" y="1700213"/>
            <a:ext cx="8424862" cy="2178050"/>
          </a:xfrm>
          <a:prstGeom prst="rect">
            <a:avLst/>
          </a:prstGeom>
          <a:noFill/>
          <a:ln w="25400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de-DE"/>
              <a:t>Prigogines Umbruch im wissenschaftlichen Denken rückte die bisherigen „Randerscheinungen“ und „Kuriositäten“ plötzlich ins Zentrum der Wissenschaft!</a:t>
            </a:r>
          </a:p>
          <a:p>
            <a:pPr marL="342900" indent="-342900"/>
            <a:r>
              <a:rPr lang="de-DE"/>
              <a:t>Gleichzeitig verschob sich der Schwerpunkt von einer statischen und linearen Betrachtungsweise zur Erforschung nichtlinearer Prozesse, in denen die Zeit eine wesentliche Rolle spielt. </a:t>
            </a:r>
            <a:r>
              <a:rPr lang="de-DE">
                <a:solidFill>
                  <a:schemeClr val="hlink"/>
                </a:solidFill>
              </a:rPr>
              <a:t>Dynamische Ordnung</a:t>
            </a:r>
            <a:r>
              <a:rPr lang="de-DE"/>
              <a:t>, </a:t>
            </a:r>
            <a:r>
              <a:rPr lang="de-DE">
                <a:solidFill>
                  <a:schemeClr val="hlink"/>
                </a:solidFill>
              </a:rPr>
              <a:t>Nichtlinearität</a:t>
            </a:r>
            <a:r>
              <a:rPr lang="de-DE"/>
              <a:t>, </a:t>
            </a:r>
            <a:r>
              <a:rPr lang="de-DE">
                <a:solidFill>
                  <a:schemeClr val="hlink"/>
                </a:solidFill>
              </a:rPr>
              <a:t>Komplexität</a:t>
            </a:r>
            <a:r>
              <a:rPr lang="de-DE"/>
              <a:t> und </a:t>
            </a:r>
            <a:r>
              <a:rPr lang="de-DE">
                <a:solidFill>
                  <a:schemeClr val="hlink"/>
                </a:solidFill>
              </a:rPr>
              <a:t>Netzwerke</a:t>
            </a:r>
            <a:r>
              <a:rPr lang="de-DE"/>
              <a:t> werden zu den neuen Schlagwörtern.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12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73B9E3-16AB-4B94-BB5A-0CC95B7A6145}" type="slidenum">
              <a:rPr lang="de-DE"/>
              <a:pPr/>
              <a:t>11</a:t>
            </a:fld>
            <a:endParaRPr lang="de-DE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73411" name="Rectangle 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273412" name="Picture 4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5045075"/>
            <a:ext cx="1285875" cy="28575"/>
          </a:xfrm>
          <a:prstGeom prst="rect">
            <a:avLst/>
          </a:prstGeom>
          <a:noFill/>
        </p:spPr>
      </p:pic>
      <p:pic>
        <p:nvPicPr>
          <p:cNvPr id="273413" name="Picture 5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5045075"/>
            <a:ext cx="1276350" cy="28575"/>
          </a:xfrm>
          <a:prstGeom prst="rect">
            <a:avLst/>
          </a:prstGeom>
          <a:noFill/>
        </p:spPr>
      </p:pic>
      <p:pic>
        <p:nvPicPr>
          <p:cNvPr id="273414" name="Picture 6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5045075"/>
            <a:ext cx="952500" cy="28575"/>
          </a:xfrm>
          <a:prstGeom prst="rect">
            <a:avLst/>
          </a:prstGeom>
          <a:noFill/>
        </p:spPr>
      </p:pic>
      <p:pic>
        <p:nvPicPr>
          <p:cNvPr id="273415" name="Picture 7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463" y="5532438"/>
            <a:ext cx="285750" cy="57150"/>
          </a:xfrm>
          <a:prstGeom prst="rect">
            <a:avLst/>
          </a:prstGeom>
          <a:noFill/>
        </p:spPr>
      </p:pic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323850" y="981075"/>
            <a:ext cx="77422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4. Dissipative Strukturen - eine neue Sicht altbekannter Vorgänge</a:t>
            </a:r>
          </a:p>
        </p:txBody>
      </p:sp>
      <p:sp>
        <p:nvSpPr>
          <p:cNvPr id="273418" name="Rectangle 10"/>
          <p:cNvSpPr>
            <a:spLocks noChangeArrowheads="1"/>
          </p:cNvSpPr>
          <p:nvPr/>
        </p:nvSpPr>
        <p:spPr bwMode="auto">
          <a:xfrm>
            <a:off x="323850" y="1628775"/>
            <a:ext cx="8424863" cy="2841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i="1">
                <a:solidFill>
                  <a:schemeClr val="folHlink"/>
                </a:solidFill>
              </a:rPr>
              <a:t>dissipativen Strukturen</a:t>
            </a:r>
            <a:r>
              <a:rPr lang="de-DE"/>
              <a:t> in der Natur: </a:t>
            </a:r>
          </a:p>
          <a:p>
            <a:r>
              <a:rPr lang="de-DE"/>
              <a:t>Bénard-Effekt: Wolkenstraßen, Magmakonvektion, Sonnengranulation, Basaltsäulen </a:t>
            </a:r>
          </a:p>
          <a:p>
            <a:r>
              <a:rPr lang="de-DE"/>
              <a:t>chemische Oszillationen: Belousov-Zhabotinsky-Reaktion, Briggs-Rauscher-Reaktion, Biologische Uhren </a:t>
            </a:r>
          </a:p>
          <a:p>
            <a:r>
              <a:rPr lang="de-DE" b="1"/>
              <a:t>elektrochemische Oszillationen</a:t>
            </a:r>
            <a:r>
              <a:rPr lang="de-DE"/>
              <a:t> </a:t>
            </a:r>
          </a:p>
          <a:p>
            <a:r>
              <a:rPr lang="de-DE"/>
              <a:t>gesellige Amöben: </a:t>
            </a:r>
            <a:r>
              <a:rPr lang="de-DE" i="1"/>
              <a:t>Dictyostelium discoideum</a:t>
            </a:r>
            <a:r>
              <a:rPr lang="de-DE"/>
              <a:t> 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de-DE">
              <a:latin typeface="Arial" pitchFamily="34" charset="0"/>
            </a:endParaRPr>
          </a:p>
        </p:txBody>
      </p:sp>
      <p:sp>
        <p:nvSpPr>
          <p:cNvPr id="273419" name="Rectangle 11"/>
          <p:cNvSpPr>
            <a:spLocks noChangeArrowheads="1"/>
          </p:cNvSpPr>
          <p:nvPr/>
        </p:nvSpPr>
        <p:spPr bwMode="auto">
          <a:xfrm>
            <a:off x="395288" y="4470400"/>
            <a:ext cx="8137525" cy="17414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i="1">
                <a:solidFill>
                  <a:schemeClr val="folHlink"/>
                </a:solidFill>
              </a:rPr>
              <a:t>dissipativ-fraktale Strukturen</a:t>
            </a:r>
            <a:r>
              <a:rPr lang="de-DE"/>
              <a:t>: </a:t>
            </a:r>
          </a:p>
          <a:p>
            <a:r>
              <a:rPr lang="de-DE"/>
              <a:t>Schneeflocken, Dendriten (Diffusionslimitierte Aggregation (DLA), Mullins-Sekerka-Instabilität) </a:t>
            </a:r>
          </a:p>
          <a:p>
            <a:r>
              <a:rPr lang="de-DE"/>
              <a:t>Liesegang-Ringe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de-DE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21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190EEF-B3DF-463F-970E-95C595E86E12}" type="slidenum">
              <a:rPr lang="de-DE"/>
              <a:pPr/>
              <a:t>12</a:t>
            </a:fld>
            <a:endParaRPr lang="de-DE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74435" name="Rectangle 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74440" name="Text Box 8"/>
          <p:cNvSpPr txBox="1">
            <a:spLocks noChangeArrowheads="1"/>
          </p:cNvSpPr>
          <p:nvPr/>
        </p:nvSpPr>
        <p:spPr bwMode="auto">
          <a:xfrm>
            <a:off x="323850" y="981075"/>
            <a:ext cx="77422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4. Dissipative Strukturen - eine neue Sicht altbekannter Vorgänge</a:t>
            </a:r>
          </a:p>
        </p:txBody>
      </p:sp>
      <p:pic>
        <p:nvPicPr>
          <p:cNvPr id="274436" name="Picture 4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1175" y="2851150"/>
            <a:ext cx="1917700" cy="53975"/>
          </a:xfrm>
          <a:prstGeom prst="rect">
            <a:avLst/>
          </a:prstGeom>
          <a:noFill/>
        </p:spPr>
      </p:pic>
      <p:pic>
        <p:nvPicPr>
          <p:cNvPr id="274437" name="Picture 5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0825" y="2851150"/>
            <a:ext cx="1905000" cy="53975"/>
          </a:xfrm>
          <a:prstGeom prst="rect">
            <a:avLst/>
          </a:prstGeom>
          <a:noFill/>
        </p:spPr>
      </p:pic>
      <p:pic>
        <p:nvPicPr>
          <p:cNvPr id="274439" name="Picture 7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3784600"/>
            <a:ext cx="427038" cy="109538"/>
          </a:xfrm>
          <a:prstGeom prst="rect">
            <a:avLst/>
          </a:prstGeom>
          <a:noFill/>
        </p:spPr>
      </p:pic>
      <p:sp>
        <p:nvSpPr>
          <p:cNvPr id="274453" name="Line 21"/>
          <p:cNvSpPr>
            <a:spLocks noChangeShapeType="1"/>
          </p:cNvSpPr>
          <p:nvPr/>
        </p:nvSpPr>
        <p:spPr bwMode="auto">
          <a:xfrm flipV="1">
            <a:off x="1885950" y="2209800"/>
            <a:ext cx="0" cy="31908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lg" len="lg"/>
            <a:tailEnd type="arrow" w="lg" len="lg"/>
          </a:ln>
        </p:spPr>
        <p:txBody>
          <a:bodyPr/>
          <a:lstStyle/>
          <a:p>
            <a:endParaRPr lang="de-DE"/>
          </a:p>
        </p:txBody>
      </p:sp>
      <p:sp>
        <p:nvSpPr>
          <p:cNvPr id="274452" name="Line 20"/>
          <p:cNvSpPr>
            <a:spLocks noChangeShapeType="1"/>
          </p:cNvSpPr>
          <p:nvPr/>
        </p:nvSpPr>
        <p:spPr bwMode="auto">
          <a:xfrm>
            <a:off x="1857375" y="5400675"/>
            <a:ext cx="50736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lg" len="lg"/>
            <a:tailEnd type="arrow" w="lg" len="lg"/>
          </a:ln>
        </p:spPr>
        <p:txBody>
          <a:bodyPr/>
          <a:lstStyle/>
          <a:p>
            <a:endParaRPr lang="de-DE"/>
          </a:p>
        </p:txBody>
      </p:sp>
      <p:sp>
        <p:nvSpPr>
          <p:cNvPr id="274451" name="Line 19"/>
          <p:cNvSpPr>
            <a:spLocks noChangeShapeType="1"/>
          </p:cNvSpPr>
          <p:nvPr/>
        </p:nvSpPr>
        <p:spPr bwMode="auto">
          <a:xfrm flipV="1">
            <a:off x="1885950" y="4652963"/>
            <a:ext cx="1762125" cy="5302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de-DE"/>
          </a:p>
        </p:txBody>
      </p:sp>
      <p:sp>
        <p:nvSpPr>
          <p:cNvPr id="274450" name="Line 18"/>
          <p:cNvSpPr>
            <a:spLocks noChangeShapeType="1"/>
          </p:cNvSpPr>
          <p:nvPr/>
        </p:nvSpPr>
        <p:spPr bwMode="auto">
          <a:xfrm flipV="1">
            <a:off x="3648075" y="3978275"/>
            <a:ext cx="2032000" cy="674688"/>
          </a:xfrm>
          <a:prstGeom prst="line">
            <a:avLst/>
          </a:prstGeom>
          <a:noFill/>
          <a:ln w="6350">
            <a:solidFill>
              <a:srgbClr val="000000"/>
            </a:solidFill>
            <a:prstDash val="sysDot"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de-DE"/>
          </a:p>
        </p:txBody>
      </p:sp>
      <p:sp>
        <p:nvSpPr>
          <p:cNvPr id="274449" name="Arc 17"/>
          <p:cNvSpPr>
            <a:spLocks/>
          </p:cNvSpPr>
          <p:nvPr/>
        </p:nvSpPr>
        <p:spPr bwMode="auto">
          <a:xfrm flipH="1">
            <a:off x="3690938" y="3048000"/>
            <a:ext cx="1249362" cy="15875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marL="342900" indent="-342900"/>
            <a:endParaRPr lang="de-DE">
              <a:solidFill>
                <a:schemeClr val="hlink"/>
              </a:solidFill>
            </a:endParaRPr>
          </a:p>
        </p:txBody>
      </p:sp>
      <p:sp>
        <p:nvSpPr>
          <p:cNvPr id="274448" name="Arc 16"/>
          <p:cNvSpPr>
            <a:spLocks/>
          </p:cNvSpPr>
          <p:nvPr/>
        </p:nvSpPr>
        <p:spPr bwMode="auto">
          <a:xfrm flipH="1">
            <a:off x="5011738" y="2446338"/>
            <a:ext cx="981075" cy="584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4447" name="Arc 15"/>
          <p:cNvSpPr>
            <a:spLocks/>
          </p:cNvSpPr>
          <p:nvPr/>
        </p:nvSpPr>
        <p:spPr bwMode="auto">
          <a:xfrm flipH="1" flipV="1">
            <a:off x="5011738" y="3101975"/>
            <a:ext cx="981075" cy="584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4445" name="AutoShape 13"/>
          <p:cNvSpPr>
            <a:spLocks/>
          </p:cNvSpPr>
          <p:nvPr/>
        </p:nvSpPr>
        <p:spPr bwMode="auto">
          <a:xfrm>
            <a:off x="2551113" y="2060575"/>
            <a:ext cx="2147887" cy="215900"/>
          </a:xfrm>
          <a:prstGeom prst="callout1">
            <a:avLst>
              <a:gd name="adj1" fmla="val 58088"/>
              <a:gd name="adj2" fmla="val -1699"/>
              <a:gd name="adj3" fmla="val 1367648"/>
              <a:gd name="adj4" fmla="val -19069"/>
            </a:avLst>
          </a:prstGeom>
          <a:noFill/>
          <a:ln w="12700">
            <a:solidFill>
              <a:srgbClr val="000000"/>
            </a:solidFill>
            <a:miter lim="800000"/>
            <a:headEnd type="none" w="lg" len="lg"/>
            <a:tailEnd type="arrow" w="lg" len="lg"/>
          </a:ln>
        </p:spPr>
        <p:txBody>
          <a:bodyPr lIns="12700" tIns="12700" rIns="12700" bIns="12700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sz="1400">
                <a:latin typeface="Arial" pitchFamily="34" charset="0"/>
                <a:cs typeface="Times New Roman" pitchFamily="18" charset="0"/>
              </a:rPr>
              <a:t>thermodynamischer Ast,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sz="1400">
                <a:latin typeface="Arial" pitchFamily="34" charset="0"/>
                <a:cs typeface="Times New Roman" pitchFamily="18" charset="0"/>
              </a:rPr>
              <a:t>Lineare Näherung</a:t>
            </a:r>
            <a:endParaRPr lang="de-DE">
              <a:latin typeface="Arial" pitchFamily="34" charset="0"/>
            </a:endParaRPr>
          </a:p>
        </p:txBody>
      </p:sp>
      <p:sp>
        <p:nvSpPr>
          <p:cNvPr id="274444" name="AutoShape 12"/>
          <p:cNvSpPr>
            <a:spLocks/>
          </p:cNvSpPr>
          <p:nvPr/>
        </p:nvSpPr>
        <p:spPr bwMode="auto">
          <a:xfrm>
            <a:off x="4711700" y="4576763"/>
            <a:ext cx="1338263" cy="365125"/>
          </a:xfrm>
          <a:prstGeom prst="callout1">
            <a:avLst>
              <a:gd name="adj1" fmla="val 34347"/>
              <a:gd name="adj2" fmla="val -2727"/>
              <a:gd name="adj3" fmla="val 30870"/>
              <a:gd name="adj4" fmla="val -67736"/>
            </a:avLst>
          </a:prstGeom>
          <a:noFill/>
          <a:ln w="12700">
            <a:solidFill>
              <a:srgbClr val="000000"/>
            </a:solidFill>
            <a:miter lim="800000"/>
            <a:headEnd type="none" w="lg" len="lg"/>
            <a:tailEnd type="arrow" w="lg" len="lg"/>
          </a:ln>
        </p:spPr>
        <p:txBody>
          <a:bodyPr lIns="12700" tIns="12700" rIns="12700" bIns="12700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sz="1400">
                <a:latin typeface="Arial" pitchFamily="34" charset="0"/>
                <a:cs typeface="Times New Roman" pitchFamily="18" charset="0"/>
              </a:rPr>
              <a:t>erste Bifurkation</a:t>
            </a:r>
            <a:endParaRPr lang="de-DE">
              <a:latin typeface="Arial" pitchFamily="34" charset="0"/>
            </a:endParaRPr>
          </a:p>
        </p:txBody>
      </p:sp>
      <p:sp>
        <p:nvSpPr>
          <p:cNvPr id="274443" name="Rectangle 11"/>
          <p:cNvSpPr>
            <a:spLocks noChangeArrowheads="1"/>
          </p:cNvSpPr>
          <p:nvPr/>
        </p:nvSpPr>
        <p:spPr bwMode="auto">
          <a:xfrm>
            <a:off x="3392488" y="5565775"/>
            <a:ext cx="2547937" cy="2397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sz="1400">
                <a:latin typeface="Arial" pitchFamily="34" charset="0"/>
                <a:cs typeface="Times New Roman" pitchFamily="18" charset="0"/>
              </a:rPr>
              <a:t>Entfernung vom Gleichgewicht</a:t>
            </a:r>
            <a:endParaRPr lang="de-DE">
              <a:latin typeface="Arial" pitchFamily="34" charset="0"/>
            </a:endParaRPr>
          </a:p>
        </p:txBody>
      </p:sp>
      <p:sp>
        <p:nvSpPr>
          <p:cNvPr id="274454" name="Rectangle 22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74459" name="AutoShape 27"/>
          <p:cNvSpPr>
            <a:spLocks/>
          </p:cNvSpPr>
          <p:nvPr/>
        </p:nvSpPr>
        <p:spPr bwMode="auto">
          <a:xfrm>
            <a:off x="6516688" y="2852738"/>
            <a:ext cx="1511300" cy="431800"/>
          </a:xfrm>
          <a:prstGeom prst="callout1">
            <a:avLst>
              <a:gd name="adj1" fmla="val 29046"/>
              <a:gd name="adj2" fmla="val -2417"/>
              <a:gd name="adj3" fmla="val 54778"/>
              <a:gd name="adj4" fmla="val -89495"/>
            </a:avLst>
          </a:prstGeom>
          <a:noFill/>
          <a:ln w="12700">
            <a:solidFill>
              <a:srgbClr val="000000"/>
            </a:solidFill>
            <a:miter lim="800000"/>
            <a:headEnd type="none" w="lg" len="lg"/>
            <a:tailEnd type="arrow" w="lg" len="lg"/>
          </a:ln>
        </p:spPr>
        <p:txBody>
          <a:bodyPr lIns="12700" tIns="12700" rIns="12700" bIns="12700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sz="1400">
                <a:latin typeface="Arial" pitchFamily="34" charset="0"/>
                <a:cs typeface="Times New Roman" pitchFamily="18" charset="0"/>
              </a:rPr>
              <a:t>zweite Bifurkation</a:t>
            </a:r>
            <a:endParaRPr lang="de-DE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F34A39-BF4E-4170-9A28-A7E77F7F8EBB}" type="slidenum">
              <a:rPr lang="de-DE"/>
              <a:pPr/>
              <a:t>13</a:t>
            </a:fld>
            <a:endParaRPr lang="de-DE"/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75459" name="Rectangle 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75461" name="Text Box 5"/>
          <p:cNvSpPr txBox="1">
            <a:spLocks noChangeArrowheads="1"/>
          </p:cNvSpPr>
          <p:nvPr/>
        </p:nvSpPr>
        <p:spPr bwMode="auto">
          <a:xfrm>
            <a:off x="323850" y="981075"/>
            <a:ext cx="77422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4. Dissipative Strukturen - eine neue Sicht altbekannter Vorgänge</a:t>
            </a:r>
          </a:p>
        </p:txBody>
      </p:sp>
      <p:sp>
        <p:nvSpPr>
          <p:cNvPr id="275475" name="Rectangle 19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75476" name="Rectangle 20"/>
          <p:cNvSpPr>
            <a:spLocks noChangeArrowheads="1"/>
          </p:cNvSpPr>
          <p:nvPr/>
        </p:nvSpPr>
        <p:spPr bwMode="auto">
          <a:xfrm>
            <a:off x="468313" y="1700213"/>
            <a:ext cx="8037512" cy="3117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Aus der Linearität folgt:</a:t>
            </a:r>
          </a:p>
          <a:p>
            <a:r>
              <a:rPr lang="de-DE"/>
              <a:t> </a:t>
            </a:r>
          </a:p>
          <a:p>
            <a:pPr>
              <a:buFont typeface="Wingdings" pitchFamily="2" charset="2"/>
              <a:buChar char="n"/>
            </a:pPr>
            <a:r>
              <a:rPr lang="de-DE"/>
              <a:t>       es gibt nur einen stationären Zustand </a:t>
            </a:r>
          </a:p>
          <a:p>
            <a:pPr>
              <a:buFont typeface="Wingdings" pitchFamily="2" charset="2"/>
              <a:buChar char="n"/>
            </a:pPr>
            <a:r>
              <a:rPr lang="de-DE"/>
              <a:t>       dieser Zustand ist stabil (Minimum der Entropieproduktion) </a:t>
            </a:r>
          </a:p>
          <a:p>
            <a:pPr>
              <a:buFont typeface="Wingdings" pitchFamily="2" charset="2"/>
              <a:buChar char="n"/>
            </a:pPr>
            <a:r>
              <a:rPr lang="de-DE"/>
              <a:t>       dieser Zustand geht stetig in den Gleichgewichtszustand über </a:t>
            </a:r>
          </a:p>
          <a:p>
            <a:r>
              <a:rPr lang="de-DE"/>
              <a:t> </a:t>
            </a:r>
          </a:p>
          <a:p>
            <a:r>
              <a:rPr lang="de-DE">
                <a:sym typeface="Wingdings" pitchFamily="2" charset="2"/>
              </a:rPr>
              <a:t></a:t>
            </a:r>
            <a:r>
              <a:rPr lang="de-DE" b="1" i="1"/>
              <a:t>Im linearen Bereich können keine qualitativ neuen Strukturen entstehen (kein Symmetriebruch möglich)!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13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782A4F-27E0-48FB-8D62-7EBF8F8CE916}" type="slidenum">
              <a:rPr lang="de-DE"/>
              <a:pPr/>
              <a:t>2</a:t>
            </a:fld>
            <a:endParaRPr lang="de-DE"/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58051" name="Text Box 3"/>
          <p:cNvSpPr txBox="1">
            <a:spLocks noChangeArrowheads="1"/>
          </p:cNvSpPr>
          <p:nvPr/>
        </p:nvSpPr>
        <p:spPr bwMode="auto">
          <a:xfrm>
            <a:off x="323850" y="1052513"/>
            <a:ext cx="43402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1. Geschichte seltsamer Phänomene</a:t>
            </a:r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58054" name="Text Box 6"/>
          <p:cNvSpPr txBox="1">
            <a:spLocks noChangeArrowheads="1"/>
          </p:cNvSpPr>
          <p:nvPr/>
        </p:nvSpPr>
        <p:spPr bwMode="auto">
          <a:xfrm>
            <a:off x="827088" y="3371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258055" name="Picture 7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4988" y="5045075"/>
            <a:ext cx="1276350" cy="28575"/>
          </a:xfrm>
          <a:prstGeom prst="rect">
            <a:avLst/>
          </a:prstGeom>
          <a:noFill/>
        </p:spPr>
      </p:pic>
      <p:pic>
        <p:nvPicPr>
          <p:cNvPr id="258056" name="Picture 8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5045075"/>
            <a:ext cx="1285875" cy="28575"/>
          </a:xfrm>
          <a:prstGeom prst="rect">
            <a:avLst/>
          </a:prstGeom>
          <a:noFill/>
        </p:spPr>
      </p:pic>
      <p:pic>
        <p:nvPicPr>
          <p:cNvPr id="258057" name="Picture 9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5045075"/>
            <a:ext cx="1276350" cy="28575"/>
          </a:xfrm>
          <a:prstGeom prst="rect">
            <a:avLst/>
          </a:prstGeom>
          <a:noFill/>
        </p:spPr>
      </p:pic>
      <p:pic>
        <p:nvPicPr>
          <p:cNvPr id="258058" name="Picture 10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5045075"/>
            <a:ext cx="952500" cy="28575"/>
          </a:xfrm>
          <a:prstGeom prst="rect">
            <a:avLst/>
          </a:prstGeom>
          <a:noFill/>
        </p:spPr>
      </p:pic>
      <p:pic>
        <p:nvPicPr>
          <p:cNvPr id="258059" name="Picture 11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463" y="5532438"/>
            <a:ext cx="285750" cy="57150"/>
          </a:xfrm>
          <a:prstGeom prst="rect">
            <a:avLst/>
          </a:prstGeom>
          <a:noFill/>
        </p:spPr>
      </p:pic>
      <p:sp>
        <p:nvSpPr>
          <p:cNvPr id="258060" name="Rectangle 12"/>
          <p:cNvSpPr>
            <a:spLocks noChangeArrowheads="1"/>
          </p:cNvSpPr>
          <p:nvPr/>
        </p:nvSpPr>
        <p:spPr bwMode="auto">
          <a:xfrm>
            <a:off x="323850" y="2060575"/>
            <a:ext cx="8353425" cy="28019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450708" tIns="152352" rIns="0" bIns="38088" anchor="ctr">
            <a:spAutoFit/>
          </a:bodyPr>
          <a:lstStyle/>
          <a:p>
            <a:r>
              <a:rPr lang="de-DE" u="sng"/>
              <a:t>Nur wenig später</a:t>
            </a:r>
            <a:r>
              <a:rPr lang="de-DE"/>
              <a:t>:</a:t>
            </a:r>
            <a:endParaRPr lang="de-DE" i="1"/>
          </a:p>
          <a:p>
            <a:r>
              <a:rPr lang="de-DE" i="1">
                <a:solidFill>
                  <a:schemeClr val="folHlink"/>
                </a:solidFill>
              </a:rPr>
              <a:t>Gustav Theodor Fechner</a:t>
            </a:r>
            <a:r>
              <a:rPr lang="de-DE" i="1"/>
              <a:t> </a:t>
            </a:r>
            <a:r>
              <a:rPr lang="de-DE"/>
              <a:t>(1801 Muskau - 1887 Leipzig): Begründer der Psychophysik (Weber-Fechner-Gesetz), „Atomenlehre“ (1855), Experimente zum Galvanismus:</a:t>
            </a:r>
          </a:p>
          <a:p>
            <a:r>
              <a:rPr lang="de-DE"/>
              <a:t>	1828 Tests von Metallpaaren zur Eignung als Stromquellen:</a:t>
            </a:r>
          </a:p>
          <a:p>
            <a:r>
              <a:rPr lang="de-DE"/>
              <a:t>	Fe / Ag in salpetersaurer Silbernitratlösung: beobachtete eine mehrfach erfolgende </a:t>
            </a:r>
            <a:r>
              <a:rPr lang="de-DE" b="1"/>
              <a:t>Polarisationsumkehr</a:t>
            </a:r>
            <a:r>
              <a:rPr lang="de-DE"/>
              <a:t>: erste</a:t>
            </a:r>
            <a:r>
              <a:rPr lang="de-DE" b="1"/>
              <a:t> </a:t>
            </a:r>
            <a:r>
              <a:rPr lang="de-DE" b="1">
                <a:solidFill>
                  <a:schemeClr val="hlink"/>
                </a:solidFill>
              </a:rPr>
              <a:t>oszillierende elektrochemische Reaktion!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14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4B800C-AA74-48D3-AA8B-F7624402E434}" type="slidenum">
              <a:rPr lang="de-DE"/>
              <a:pPr/>
              <a:t>3</a:t>
            </a:fld>
            <a:endParaRPr lang="de-DE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59076" name="Rectangle 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59078" name="Text Box 6"/>
          <p:cNvSpPr txBox="1">
            <a:spLocks noChangeArrowheads="1"/>
          </p:cNvSpPr>
          <p:nvPr/>
        </p:nvSpPr>
        <p:spPr bwMode="auto">
          <a:xfrm>
            <a:off x="827088" y="3371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259079" name="Picture 7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4988" y="5045075"/>
            <a:ext cx="1276350" cy="28575"/>
          </a:xfrm>
          <a:prstGeom prst="rect">
            <a:avLst/>
          </a:prstGeom>
          <a:noFill/>
        </p:spPr>
      </p:pic>
      <p:pic>
        <p:nvPicPr>
          <p:cNvPr id="259080" name="Picture 8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5045075"/>
            <a:ext cx="1285875" cy="28575"/>
          </a:xfrm>
          <a:prstGeom prst="rect">
            <a:avLst/>
          </a:prstGeom>
          <a:noFill/>
        </p:spPr>
      </p:pic>
      <p:pic>
        <p:nvPicPr>
          <p:cNvPr id="259081" name="Picture 9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5045075"/>
            <a:ext cx="1276350" cy="28575"/>
          </a:xfrm>
          <a:prstGeom prst="rect">
            <a:avLst/>
          </a:prstGeom>
          <a:noFill/>
        </p:spPr>
      </p:pic>
      <p:pic>
        <p:nvPicPr>
          <p:cNvPr id="259082" name="Picture 10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5045075"/>
            <a:ext cx="952500" cy="28575"/>
          </a:xfrm>
          <a:prstGeom prst="rect">
            <a:avLst/>
          </a:prstGeom>
          <a:noFill/>
        </p:spPr>
      </p:pic>
      <p:pic>
        <p:nvPicPr>
          <p:cNvPr id="259083" name="Picture 11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463" y="5532438"/>
            <a:ext cx="285750" cy="57150"/>
          </a:xfrm>
          <a:prstGeom prst="rect">
            <a:avLst/>
          </a:prstGeom>
          <a:noFill/>
        </p:spPr>
      </p:pic>
      <p:sp>
        <p:nvSpPr>
          <p:cNvPr id="259084" name="Rectangle 12"/>
          <p:cNvSpPr>
            <a:spLocks noChangeArrowheads="1"/>
          </p:cNvSpPr>
          <p:nvPr/>
        </p:nvSpPr>
        <p:spPr bwMode="auto">
          <a:xfrm>
            <a:off x="395288" y="1700213"/>
            <a:ext cx="8353425" cy="10144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450708" tIns="152352" rIns="0" bIns="38088" anchor="ctr">
            <a:spAutoFit/>
          </a:bodyPr>
          <a:lstStyle/>
          <a:p>
            <a:r>
              <a:rPr lang="de-DE" i="1">
                <a:solidFill>
                  <a:schemeClr val="folHlink"/>
                </a:solidFill>
              </a:rPr>
              <a:t>John Herschel</a:t>
            </a:r>
            <a:r>
              <a:rPr lang="de-DE"/>
              <a:t> (1793 Slaugh - 1871 Hawkhurst): Chemiker, Astronom (Sohn von F.W.Herschel): 1833 </a:t>
            </a:r>
            <a:r>
              <a:rPr lang="de-DE">
                <a:solidFill>
                  <a:schemeClr val="hlink"/>
                </a:solidFill>
              </a:rPr>
              <a:t>Passivierungswellen</a:t>
            </a:r>
            <a:r>
              <a:rPr lang="de-DE"/>
              <a:t> auf einem Eisendraht in Salpetersäure </a:t>
            </a:r>
          </a:p>
        </p:txBody>
      </p:sp>
      <p:sp>
        <p:nvSpPr>
          <p:cNvPr id="259085" name="Text Box 13"/>
          <p:cNvSpPr txBox="1">
            <a:spLocks noChangeArrowheads="1"/>
          </p:cNvSpPr>
          <p:nvPr/>
        </p:nvSpPr>
        <p:spPr bwMode="auto">
          <a:xfrm>
            <a:off x="323850" y="1052513"/>
            <a:ext cx="43402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1. Geschichte seltsamer Phänomene</a:t>
            </a:r>
          </a:p>
        </p:txBody>
      </p:sp>
      <p:sp>
        <p:nvSpPr>
          <p:cNvPr id="259086" name="Rectangle 14"/>
          <p:cNvSpPr>
            <a:spLocks noChangeArrowheads="1"/>
          </p:cNvSpPr>
          <p:nvPr/>
        </p:nvSpPr>
        <p:spPr bwMode="auto">
          <a:xfrm>
            <a:off x="684213" y="3127375"/>
            <a:ext cx="8135937" cy="242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i="1"/>
              <a:t>Christian Friedrich Schönbein</a:t>
            </a:r>
            <a:r>
              <a:rPr lang="de-DE"/>
              <a:t> (1799 Metzingen - 1868 Baden-Baden): Chemiker, erste </a:t>
            </a:r>
            <a:r>
              <a:rPr lang="de-DE">
                <a:solidFill>
                  <a:schemeClr val="hlink"/>
                </a:solidFill>
              </a:rPr>
              <a:t>Brennstoffzelle</a:t>
            </a:r>
            <a:r>
              <a:rPr lang="de-DE"/>
              <a:t> (1838), Schießbaumwolle, Ozon, </a:t>
            </a:r>
            <a:r>
              <a:rPr lang="de-DE">
                <a:solidFill>
                  <a:schemeClr val="hlink"/>
                </a:solidFill>
              </a:rPr>
              <a:t>oszillierende Passivierung</a:t>
            </a:r>
            <a:r>
              <a:rPr lang="de-DE"/>
              <a:t> des Eisens</a:t>
            </a:r>
          </a:p>
          <a:p>
            <a:pPr algn="ctr"/>
            <a:r>
              <a:rPr lang="de-DE"/>
              <a:t> </a:t>
            </a:r>
          </a:p>
          <a:p>
            <a:r>
              <a:rPr lang="de-DE" i="1">
                <a:solidFill>
                  <a:schemeClr val="folHlink"/>
                </a:solidFill>
              </a:rPr>
              <a:t>James Prescott Joule</a:t>
            </a:r>
            <a:r>
              <a:rPr lang="de-DE"/>
              <a:t> (1818 Salford - 1889 Sale/Manchester):</a:t>
            </a:r>
          </a:p>
          <a:p>
            <a:pPr algn="ctr"/>
            <a:r>
              <a:rPr lang="de-DE"/>
              <a:t>1844 Fortsetzung der Schönbeinschen Experimente, Kopplung mit Daniell-Elementen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14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6DF6BA-CDBD-4704-9510-281D88B7F052}" type="slidenum">
              <a:rPr lang="de-DE"/>
              <a:pPr/>
              <a:t>4</a:t>
            </a:fld>
            <a:endParaRPr lang="de-DE"/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60100" name="Rectangle 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60102" name="Text Box 6"/>
          <p:cNvSpPr txBox="1">
            <a:spLocks noChangeArrowheads="1"/>
          </p:cNvSpPr>
          <p:nvPr/>
        </p:nvSpPr>
        <p:spPr bwMode="auto">
          <a:xfrm>
            <a:off x="827088" y="3371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260103" name="Picture 7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4988" y="5045075"/>
            <a:ext cx="1276350" cy="28575"/>
          </a:xfrm>
          <a:prstGeom prst="rect">
            <a:avLst/>
          </a:prstGeom>
          <a:noFill/>
        </p:spPr>
      </p:pic>
      <p:pic>
        <p:nvPicPr>
          <p:cNvPr id="260104" name="Picture 8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5045075"/>
            <a:ext cx="1285875" cy="28575"/>
          </a:xfrm>
          <a:prstGeom prst="rect">
            <a:avLst/>
          </a:prstGeom>
          <a:noFill/>
        </p:spPr>
      </p:pic>
      <p:pic>
        <p:nvPicPr>
          <p:cNvPr id="260105" name="Picture 9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5045075"/>
            <a:ext cx="1276350" cy="28575"/>
          </a:xfrm>
          <a:prstGeom prst="rect">
            <a:avLst/>
          </a:prstGeom>
          <a:noFill/>
        </p:spPr>
      </p:pic>
      <p:pic>
        <p:nvPicPr>
          <p:cNvPr id="260106" name="Picture 10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5045075"/>
            <a:ext cx="952500" cy="28575"/>
          </a:xfrm>
          <a:prstGeom prst="rect">
            <a:avLst/>
          </a:prstGeom>
          <a:noFill/>
        </p:spPr>
      </p:pic>
      <p:pic>
        <p:nvPicPr>
          <p:cNvPr id="260107" name="Picture 11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463" y="5532438"/>
            <a:ext cx="285750" cy="57150"/>
          </a:xfrm>
          <a:prstGeom prst="rect">
            <a:avLst/>
          </a:prstGeom>
          <a:noFill/>
        </p:spPr>
      </p:pic>
      <p:sp>
        <p:nvSpPr>
          <p:cNvPr id="260108" name="Rectangle 12"/>
          <p:cNvSpPr>
            <a:spLocks noChangeArrowheads="1"/>
          </p:cNvSpPr>
          <p:nvPr/>
        </p:nvSpPr>
        <p:spPr bwMode="auto">
          <a:xfrm>
            <a:off x="179388" y="1484313"/>
            <a:ext cx="8497887" cy="266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450708" tIns="152352" rIns="0" bIns="38088" anchor="ctr">
            <a:spAutoFit/>
          </a:bodyPr>
          <a:lstStyle/>
          <a:p>
            <a:r>
              <a:rPr lang="de-DE" i="1">
                <a:solidFill>
                  <a:schemeClr val="folHlink"/>
                </a:solidFill>
              </a:rPr>
              <a:t>Wilhelm Ostwald</a:t>
            </a:r>
            <a:r>
              <a:rPr lang="de-DE" i="1"/>
              <a:t> </a:t>
            </a:r>
            <a:r>
              <a:rPr lang="de-DE"/>
              <a:t>(1853 Riga - 1932 Leipzig): </a:t>
            </a:r>
            <a:r>
              <a:rPr lang="de-DE">
                <a:solidFill>
                  <a:schemeClr val="hlink"/>
                </a:solidFill>
              </a:rPr>
              <a:t>Oszillierende Auflösung</a:t>
            </a:r>
            <a:r>
              <a:rPr lang="de-DE"/>
              <a:t> des Chroms in Säuren, Nervenmodell mit Lillie</a:t>
            </a:r>
          </a:p>
          <a:p>
            <a:r>
              <a:rPr lang="de-DE">
                <a:solidFill>
                  <a:schemeClr val="folHlink"/>
                </a:solidFill>
              </a:rPr>
              <a:t> </a:t>
            </a:r>
            <a:r>
              <a:rPr lang="de-DE" i="1">
                <a:solidFill>
                  <a:schemeClr val="folHlink"/>
                </a:solidFill>
              </a:rPr>
              <a:t>Karl Friedrich Bonhoeffer</a:t>
            </a:r>
            <a:r>
              <a:rPr lang="de-DE"/>
              <a:t> (1899 Breslau - 1957 Göttingen): Schüler von W. Nernst, Nachfolger von W. Ostwald in Leipzig: ab 1940 Arbeit am Ostwald-Lillie-Nervenmodell</a:t>
            </a:r>
          </a:p>
          <a:p>
            <a:r>
              <a:rPr lang="de-DE"/>
              <a:t>--&gt; gekoppelte </a:t>
            </a:r>
            <a:r>
              <a:rPr lang="de-DE">
                <a:solidFill>
                  <a:schemeClr val="hlink"/>
                </a:solidFill>
              </a:rPr>
              <a:t>Differentialgleichungsmodelle</a:t>
            </a:r>
            <a:r>
              <a:rPr lang="de-DE"/>
              <a:t> zur Beschreibung der periodischen elektrochemischen Phänomene (Analogie: selbsterregte elektrische Schwingungen)</a:t>
            </a:r>
          </a:p>
        </p:txBody>
      </p:sp>
      <p:sp>
        <p:nvSpPr>
          <p:cNvPr id="260109" name="Text Box 13"/>
          <p:cNvSpPr txBox="1">
            <a:spLocks noChangeArrowheads="1"/>
          </p:cNvSpPr>
          <p:nvPr/>
        </p:nvSpPr>
        <p:spPr bwMode="auto">
          <a:xfrm>
            <a:off x="323850" y="1052513"/>
            <a:ext cx="43402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1. Geschichte seltsamer Phänomene</a:t>
            </a:r>
          </a:p>
        </p:txBody>
      </p:sp>
      <p:sp>
        <p:nvSpPr>
          <p:cNvPr id="260110" name="Rectangle 14"/>
          <p:cNvSpPr>
            <a:spLocks noChangeArrowheads="1"/>
          </p:cNvSpPr>
          <p:nvPr/>
        </p:nvSpPr>
        <p:spPr bwMode="auto">
          <a:xfrm>
            <a:off x="611188" y="4508500"/>
            <a:ext cx="8064500" cy="17414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i="1">
                <a:solidFill>
                  <a:schemeClr val="folHlink"/>
                </a:solidFill>
              </a:rPr>
              <a:t>U.F. Franck</a:t>
            </a:r>
            <a:r>
              <a:rPr lang="de-DE"/>
              <a:t> : Schüler von K.F.B in Göttingen, ab 1950: </a:t>
            </a:r>
          </a:p>
          <a:p>
            <a:r>
              <a:rPr lang="de-DE"/>
              <a:t>„</a:t>
            </a:r>
            <a:r>
              <a:rPr lang="de-DE">
                <a:solidFill>
                  <a:schemeClr val="hlink"/>
                </a:solidFill>
              </a:rPr>
              <a:t>Passivierungs-Aktivierungs-Mechanismus</a:t>
            </a:r>
            <a:r>
              <a:rPr lang="de-DE"/>
              <a:t>“ der Auflösung von Metallen in Säuren</a:t>
            </a:r>
          </a:p>
          <a:p>
            <a:r>
              <a:rPr lang="de-DE"/>
              <a:t>„periodische Elektrodenprozesse sind die am längsten bekannten chemischen Oszillationen“ aus: U. F. Franck, Angew. Chem. 90, 1-16 (1978)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13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32F786-C692-4563-BAD2-B675140477E3}" type="slidenum">
              <a:rPr lang="de-DE"/>
              <a:pPr/>
              <a:t>5</a:t>
            </a:fld>
            <a:endParaRPr lang="de-DE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67267" name="Rectangle 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67268" name="Text Box 4"/>
          <p:cNvSpPr txBox="1">
            <a:spLocks noChangeArrowheads="1"/>
          </p:cNvSpPr>
          <p:nvPr/>
        </p:nvSpPr>
        <p:spPr bwMode="auto">
          <a:xfrm>
            <a:off x="827088" y="3371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267269" name="Picture 5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4988" y="5045075"/>
            <a:ext cx="1276350" cy="28575"/>
          </a:xfrm>
          <a:prstGeom prst="rect">
            <a:avLst/>
          </a:prstGeom>
          <a:noFill/>
        </p:spPr>
      </p:pic>
      <p:pic>
        <p:nvPicPr>
          <p:cNvPr id="267270" name="Picture 6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5045075"/>
            <a:ext cx="1276350" cy="28575"/>
          </a:xfrm>
          <a:prstGeom prst="rect">
            <a:avLst/>
          </a:prstGeom>
          <a:noFill/>
        </p:spPr>
      </p:pic>
      <p:pic>
        <p:nvPicPr>
          <p:cNvPr id="267271" name="Picture 7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5045075"/>
            <a:ext cx="952500" cy="28575"/>
          </a:xfrm>
          <a:prstGeom prst="rect">
            <a:avLst/>
          </a:prstGeom>
          <a:noFill/>
        </p:spPr>
      </p:pic>
      <p:pic>
        <p:nvPicPr>
          <p:cNvPr id="267272" name="Picture 8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463" y="5532438"/>
            <a:ext cx="285750" cy="57150"/>
          </a:xfrm>
          <a:prstGeom prst="rect">
            <a:avLst/>
          </a:prstGeom>
          <a:noFill/>
        </p:spPr>
      </p:pic>
      <p:sp>
        <p:nvSpPr>
          <p:cNvPr id="267273" name="Text Box 9"/>
          <p:cNvSpPr txBox="1">
            <a:spLocks noChangeArrowheads="1"/>
          </p:cNvSpPr>
          <p:nvPr/>
        </p:nvSpPr>
        <p:spPr bwMode="auto">
          <a:xfrm>
            <a:off x="323850" y="1052513"/>
            <a:ext cx="411003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2. Die „ordentliche“ Wissenschaft:</a:t>
            </a:r>
          </a:p>
        </p:txBody>
      </p:sp>
      <p:sp>
        <p:nvSpPr>
          <p:cNvPr id="267274" name="Rectangle 10"/>
          <p:cNvSpPr>
            <a:spLocks noChangeArrowheads="1"/>
          </p:cNvSpPr>
          <p:nvPr/>
        </p:nvSpPr>
        <p:spPr bwMode="auto">
          <a:xfrm>
            <a:off x="323850" y="1557338"/>
            <a:ext cx="8424863" cy="2840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Obwohl solche periodische elektrochemische Vorgänge schon lange bekannt waren, galten sie doch als Kuriositäten. Ihnen wurde keinerlei Bedeutung zugemessen, da sie den herrschenden wissenschaftlichen Theorien und Auffassungen widersprachen!</a:t>
            </a:r>
          </a:p>
          <a:p>
            <a:r>
              <a:rPr lang="de-DE" i="1">
                <a:solidFill>
                  <a:schemeClr val="folHlink"/>
                </a:solidFill>
              </a:rPr>
              <a:t>Thermodynamik</a:t>
            </a:r>
            <a:r>
              <a:rPr lang="de-DE"/>
              <a:t>: 2. Hauptsatz: „spontan kann Ordnung nur abnehmen“ (Oszillationen sind aber eine zeitliche Ordnung)</a:t>
            </a:r>
          </a:p>
          <a:p>
            <a:r>
              <a:rPr lang="de-DE" i="1">
                <a:solidFill>
                  <a:schemeClr val="folHlink"/>
                </a:solidFill>
              </a:rPr>
              <a:t>Chemische Kinetik</a:t>
            </a:r>
            <a:r>
              <a:rPr lang="de-DE"/>
              <a:t>: „Edukte und Produkte können nur streng monoton (exponentiell) ab- oder zunehmen; Intermediate durchlaufen höchstens ein Maximum“</a:t>
            </a:r>
          </a:p>
        </p:txBody>
      </p:sp>
      <p:sp>
        <p:nvSpPr>
          <p:cNvPr id="267275" name="Rectangle 11"/>
          <p:cNvSpPr>
            <a:spLocks noChangeArrowheads="1"/>
          </p:cNvSpPr>
          <p:nvPr/>
        </p:nvSpPr>
        <p:spPr bwMode="auto">
          <a:xfrm>
            <a:off x="539750" y="4640263"/>
            <a:ext cx="8353425" cy="13287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--&gt; Ablehnung eingereichter wissenschaftlicher Arbeiten, z.B. </a:t>
            </a:r>
            <a:r>
              <a:rPr lang="de-DE">
                <a:solidFill>
                  <a:schemeClr val="folHlink"/>
                </a:solidFill>
              </a:rPr>
              <a:t>Belousov</a:t>
            </a:r>
            <a:r>
              <a:rPr lang="de-DE"/>
              <a:t> 1950: erste homogen oszillierende Reaktion (</a:t>
            </a:r>
            <a:r>
              <a:rPr lang="de-DE" i="1"/>
              <a:t>Malonsäure/Cer/Bromat</a:t>
            </a:r>
            <a:r>
              <a:rPr lang="de-DE"/>
              <a:t>)</a:t>
            </a:r>
          </a:p>
          <a:p>
            <a:r>
              <a:rPr lang="de-DE"/>
              <a:t>--&gt; Anerkennung erst nach 1961 in der Sowjetunion durch die Arbeiten von </a:t>
            </a:r>
            <a:r>
              <a:rPr lang="de-DE">
                <a:solidFill>
                  <a:schemeClr val="folHlink"/>
                </a:solidFill>
              </a:rPr>
              <a:t>Anatoli Zhabotinsky</a:t>
            </a:r>
            <a:r>
              <a:rPr lang="de-DE"/>
              <a:t>, im Ausland erst ab ca. 1968!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14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474C98-D9F3-4F63-A001-2CFF3524E779}" type="slidenum">
              <a:rPr lang="de-DE"/>
              <a:pPr/>
              <a:t>6</a:t>
            </a:fld>
            <a:endParaRPr lang="de-DE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61124" name="Rectangle 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61126" name="Text Box 6"/>
          <p:cNvSpPr txBox="1">
            <a:spLocks noChangeArrowheads="1"/>
          </p:cNvSpPr>
          <p:nvPr/>
        </p:nvSpPr>
        <p:spPr bwMode="auto">
          <a:xfrm>
            <a:off x="827088" y="3371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261128" name="Picture 8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5045075"/>
            <a:ext cx="1285875" cy="28575"/>
          </a:xfrm>
          <a:prstGeom prst="rect">
            <a:avLst/>
          </a:prstGeom>
          <a:noFill/>
        </p:spPr>
      </p:pic>
      <p:pic>
        <p:nvPicPr>
          <p:cNvPr id="261129" name="Picture 9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5045075"/>
            <a:ext cx="1276350" cy="28575"/>
          </a:xfrm>
          <a:prstGeom prst="rect">
            <a:avLst/>
          </a:prstGeom>
          <a:noFill/>
        </p:spPr>
      </p:pic>
      <p:pic>
        <p:nvPicPr>
          <p:cNvPr id="261130" name="Picture 10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5045075"/>
            <a:ext cx="952500" cy="28575"/>
          </a:xfrm>
          <a:prstGeom prst="rect">
            <a:avLst/>
          </a:prstGeom>
          <a:noFill/>
        </p:spPr>
      </p:pic>
      <p:pic>
        <p:nvPicPr>
          <p:cNvPr id="261131" name="Picture 11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463" y="5532438"/>
            <a:ext cx="285750" cy="57150"/>
          </a:xfrm>
          <a:prstGeom prst="rect">
            <a:avLst/>
          </a:prstGeom>
          <a:noFill/>
        </p:spPr>
      </p:pic>
      <p:sp>
        <p:nvSpPr>
          <p:cNvPr id="261133" name="Text Box 13"/>
          <p:cNvSpPr txBox="1">
            <a:spLocks noChangeArrowheads="1"/>
          </p:cNvSpPr>
          <p:nvPr/>
        </p:nvSpPr>
        <p:spPr bwMode="auto">
          <a:xfrm>
            <a:off x="323850" y="1052513"/>
            <a:ext cx="75438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3. Das neue Paradigma: Selbstorganisation in offenen Systemen</a:t>
            </a:r>
          </a:p>
        </p:txBody>
      </p:sp>
      <p:sp>
        <p:nvSpPr>
          <p:cNvPr id="261134" name="Rectangle 14"/>
          <p:cNvSpPr>
            <a:spLocks noChangeArrowheads="1"/>
          </p:cNvSpPr>
          <p:nvPr/>
        </p:nvSpPr>
        <p:spPr bwMode="auto">
          <a:xfrm>
            <a:off x="395288" y="1693863"/>
            <a:ext cx="7993062" cy="1435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Hauptsatz der Thermodynamik</a:t>
            </a:r>
            <a:r>
              <a:rPr lang="de-D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(Boltzmanns H-Theorem):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de-DE" sz="1100"/>
          </a:p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de-D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 einem</a:t>
            </a:r>
            <a:r>
              <a:rPr lang="de-D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isolierten</a:t>
            </a:r>
            <a:r>
              <a:rPr lang="de-DE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System kann die Entropie nur zunehmen </a:t>
            </a:r>
            <a:r>
              <a:rPr lang="de-DE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(und die Ordnung, Strukturiertheit und Organisation der Systemelemente nur abnehmen).</a:t>
            </a:r>
            <a:endParaRPr lang="de-DE" sz="1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de-DE" baseline="-30000">
                <a:solidFill>
                  <a:srgbClr val="000000"/>
                </a:solidFill>
                <a:latin typeface="Tms Rmn" charset="0"/>
                <a:cs typeface="Times New Roman" pitchFamily="18" charset="0"/>
              </a:rPr>
              <a:t>  </a:t>
            </a:r>
            <a:r>
              <a:rPr lang="de-DE" sz="3400" baseline="-30000">
                <a:solidFill>
                  <a:srgbClr val="000000"/>
                </a:solidFill>
                <a:latin typeface="Tms Rmn" charset="0"/>
                <a:cs typeface="Times New Roman" pitchFamily="18" charset="0"/>
              </a:rPr>
              <a:t> </a:t>
            </a:r>
            <a:r>
              <a:rPr lang="de-DE" baseline="-30000">
                <a:solidFill>
                  <a:srgbClr val="000000"/>
                </a:solidFill>
                <a:latin typeface="Tms Rmn" charset="0"/>
                <a:cs typeface="Times New Roman" pitchFamily="18" charset="0"/>
              </a:rPr>
              <a:t>                                 </a:t>
            </a:r>
          </a:p>
        </p:txBody>
      </p:sp>
      <p:pic>
        <p:nvPicPr>
          <p:cNvPr id="261135" name="Picture 15" descr="img140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3068638"/>
            <a:ext cx="1152525" cy="835025"/>
          </a:xfrm>
          <a:prstGeom prst="rect">
            <a:avLst/>
          </a:prstGeom>
          <a:solidFill>
            <a:srgbClr val="00FFFF"/>
          </a:solidFill>
        </p:spPr>
      </p:pic>
      <p:sp>
        <p:nvSpPr>
          <p:cNvPr id="261136" name="Text Box 16"/>
          <p:cNvSpPr txBox="1">
            <a:spLocks noChangeArrowheads="1"/>
          </p:cNvSpPr>
          <p:nvPr/>
        </p:nvSpPr>
        <p:spPr bwMode="auto">
          <a:xfrm>
            <a:off x="468313" y="4292600"/>
            <a:ext cx="8207375" cy="1328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de-DE" b="1"/>
              <a:t>Ilya Prigogines (1917 - 2003) neues Denken:</a:t>
            </a:r>
            <a:endParaRPr lang="de-DE"/>
          </a:p>
          <a:p>
            <a:pPr marL="342900" indent="-342900"/>
            <a:r>
              <a:rPr lang="de-DE"/>
              <a:t>Alles beruht auf einem Denkfehler: die meisten realen Systeme sind nicht isoliert, sie sind </a:t>
            </a:r>
            <a:r>
              <a:rPr lang="de-DE">
                <a:solidFill>
                  <a:schemeClr val="hlink"/>
                </a:solidFill>
              </a:rPr>
              <a:t>thermodynamisch offen</a:t>
            </a:r>
            <a:r>
              <a:rPr lang="de-DE"/>
              <a:t>: Austausch von Energie und Stoff mit der Umgebung! Darüber aber sagt der 2. Hauptsatz nichts aus!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2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961040-CDBC-4BEB-A2A7-BE5310C474AC}" type="slidenum">
              <a:rPr lang="de-DE"/>
              <a:pPr/>
              <a:t>7</a:t>
            </a:fld>
            <a:endParaRPr lang="de-DE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69315" name="Rectangle 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69316" name="Text Box 4"/>
          <p:cNvSpPr txBox="1">
            <a:spLocks noChangeArrowheads="1"/>
          </p:cNvSpPr>
          <p:nvPr/>
        </p:nvSpPr>
        <p:spPr bwMode="auto">
          <a:xfrm>
            <a:off x="827088" y="3371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269317" name="Picture 5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5045075"/>
            <a:ext cx="1285875" cy="28575"/>
          </a:xfrm>
          <a:prstGeom prst="rect">
            <a:avLst/>
          </a:prstGeom>
          <a:noFill/>
        </p:spPr>
      </p:pic>
      <p:pic>
        <p:nvPicPr>
          <p:cNvPr id="269318" name="Picture 6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5045075"/>
            <a:ext cx="1276350" cy="28575"/>
          </a:xfrm>
          <a:prstGeom prst="rect">
            <a:avLst/>
          </a:prstGeom>
          <a:noFill/>
        </p:spPr>
      </p:pic>
      <p:pic>
        <p:nvPicPr>
          <p:cNvPr id="269319" name="Picture 7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5045075"/>
            <a:ext cx="952500" cy="28575"/>
          </a:xfrm>
          <a:prstGeom prst="rect">
            <a:avLst/>
          </a:prstGeom>
          <a:noFill/>
        </p:spPr>
      </p:pic>
      <p:pic>
        <p:nvPicPr>
          <p:cNvPr id="269320" name="Picture 8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463" y="5532438"/>
            <a:ext cx="285750" cy="57150"/>
          </a:xfrm>
          <a:prstGeom prst="rect">
            <a:avLst/>
          </a:prstGeom>
          <a:noFill/>
        </p:spPr>
      </p:pic>
      <p:sp>
        <p:nvSpPr>
          <p:cNvPr id="269321" name="Text Box 9"/>
          <p:cNvSpPr txBox="1">
            <a:spLocks noChangeArrowheads="1"/>
          </p:cNvSpPr>
          <p:nvPr/>
        </p:nvSpPr>
        <p:spPr bwMode="auto">
          <a:xfrm>
            <a:off x="323850" y="981075"/>
            <a:ext cx="7543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3. Das neue Paradigma: Selbstorganisation in offenen Systemen</a:t>
            </a:r>
          </a:p>
        </p:txBody>
      </p:sp>
      <p:sp>
        <p:nvSpPr>
          <p:cNvPr id="269322" name="Text Box 10"/>
          <p:cNvSpPr txBox="1">
            <a:spLocks noChangeArrowheads="1"/>
          </p:cNvSpPr>
          <p:nvPr/>
        </p:nvSpPr>
        <p:spPr bwMode="auto">
          <a:xfrm>
            <a:off x="468313" y="4292600"/>
            <a:ext cx="8207375" cy="823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de-DE">
                <a:sym typeface="Wingdings" pitchFamily="2" charset="2"/>
              </a:rPr>
              <a:t></a:t>
            </a:r>
            <a:r>
              <a:rPr lang="de-DE"/>
              <a:t> es ist kein Gleichgewicht mehr möglich, wohl aber ein stationärer Zustand:</a:t>
            </a:r>
          </a:p>
          <a:p>
            <a:pPr marL="342900" indent="-342900" algn="ctr"/>
            <a:r>
              <a:rPr lang="de-DE" sz="2000">
                <a:solidFill>
                  <a:srgbClr val="CC0000"/>
                </a:solidFill>
              </a:rPr>
              <a:t>dE</a:t>
            </a:r>
            <a:r>
              <a:rPr lang="de-DE" sz="2000" baseline="-25000">
                <a:solidFill>
                  <a:srgbClr val="CC0000"/>
                </a:solidFill>
              </a:rPr>
              <a:t>input</a:t>
            </a:r>
            <a:r>
              <a:rPr lang="de-DE" sz="2000">
                <a:solidFill>
                  <a:srgbClr val="CC0000"/>
                </a:solidFill>
              </a:rPr>
              <a:t> = d</a:t>
            </a:r>
            <a:r>
              <a:rPr lang="de-DE" sz="2000" baseline="-25000">
                <a:solidFill>
                  <a:srgbClr val="CC0000"/>
                </a:solidFill>
              </a:rPr>
              <a:t>Eoutput</a:t>
            </a:r>
            <a:r>
              <a:rPr lang="de-DE" sz="2000">
                <a:solidFill>
                  <a:srgbClr val="CC0000"/>
                </a:solidFill>
              </a:rPr>
              <a:t> und dM</a:t>
            </a:r>
            <a:r>
              <a:rPr lang="de-DE" sz="2000" baseline="-25000">
                <a:solidFill>
                  <a:srgbClr val="CC0000"/>
                </a:solidFill>
              </a:rPr>
              <a:t>input</a:t>
            </a:r>
            <a:r>
              <a:rPr lang="de-DE" sz="2000">
                <a:solidFill>
                  <a:srgbClr val="CC0000"/>
                </a:solidFill>
              </a:rPr>
              <a:t> = dM</a:t>
            </a:r>
            <a:r>
              <a:rPr lang="de-DE" sz="2000" baseline="-25000">
                <a:solidFill>
                  <a:srgbClr val="CC0000"/>
                </a:solidFill>
              </a:rPr>
              <a:t>output</a:t>
            </a:r>
            <a:r>
              <a:rPr lang="de-DE"/>
              <a:t> </a:t>
            </a:r>
          </a:p>
        </p:txBody>
      </p:sp>
      <p:grpSp>
        <p:nvGrpSpPr>
          <p:cNvPr id="269323" name="Group 11"/>
          <p:cNvGrpSpPr>
            <a:grpSpLocks/>
          </p:cNvGrpSpPr>
          <p:nvPr/>
        </p:nvGrpSpPr>
        <p:grpSpPr bwMode="auto">
          <a:xfrm>
            <a:off x="1042988" y="1925638"/>
            <a:ext cx="1627187" cy="1398587"/>
            <a:chOff x="96" y="6052"/>
            <a:chExt cx="2561" cy="2201"/>
          </a:xfrm>
        </p:grpSpPr>
        <p:grpSp>
          <p:nvGrpSpPr>
            <p:cNvPr id="269324" name="Group 12"/>
            <p:cNvGrpSpPr>
              <a:grpSpLocks/>
            </p:cNvGrpSpPr>
            <p:nvPr/>
          </p:nvGrpSpPr>
          <p:grpSpPr bwMode="auto">
            <a:xfrm>
              <a:off x="96" y="6052"/>
              <a:ext cx="2561" cy="2201"/>
              <a:chOff x="96" y="6052"/>
              <a:chExt cx="2561" cy="2201"/>
            </a:xfrm>
          </p:grpSpPr>
          <p:sp>
            <p:nvSpPr>
              <p:cNvPr id="269325" name="Line 13"/>
              <p:cNvSpPr>
                <a:spLocks noChangeShapeType="1"/>
              </p:cNvSpPr>
              <p:nvPr/>
            </p:nvSpPr>
            <p:spPr bwMode="auto">
              <a:xfrm>
                <a:off x="96" y="6702"/>
                <a:ext cx="2108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69326" name="Line 14"/>
              <p:cNvSpPr>
                <a:spLocks noChangeShapeType="1"/>
              </p:cNvSpPr>
              <p:nvPr/>
            </p:nvSpPr>
            <p:spPr bwMode="auto">
              <a:xfrm>
                <a:off x="96" y="7602"/>
                <a:ext cx="2131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69327" name="Line 15"/>
              <p:cNvSpPr>
                <a:spLocks noChangeShapeType="1"/>
              </p:cNvSpPr>
              <p:nvPr/>
            </p:nvSpPr>
            <p:spPr bwMode="auto">
              <a:xfrm>
                <a:off x="1659" y="6052"/>
                <a:ext cx="998" cy="110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69328" name="Line 16"/>
              <p:cNvSpPr>
                <a:spLocks noChangeShapeType="1"/>
              </p:cNvSpPr>
              <p:nvPr/>
            </p:nvSpPr>
            <p:spPr bwMode="auto">
              <a:xfrm flipV="1">
                <a:off x="1659" y="7152"/>
                <a:ext cx="998" cy="110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69329" name="Rectangle 17"/>
            <p:cNvSpPr>
              <a:spLocks noChangeArrowheads="1"/>
            </p:cNvSpPr>
            <p:nvPr/>
          </p:nvSpPr>
          <p:spPr bwMode="auto">
            <a:xfrm>
              <a:off x="136" y="6733"/>
              <a:ext cx="1961" cy="840"/>
            </a:xfrm>
            <a:prstGeom prst="rect">
              <a:avLst/>
            </a:prstGeom>
            <a:solidFill>
              <a:srgbClr val="FFFFF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marL="342900" indent="-342900"/>
              <a:r>
                <a:rPr lang="de-DE" sz="1600">
                  <a:latin typeface="Arial" pitchFamily="34" charset="0"/>
                </a:rPr>
                <a:t>Energie und Stoff</a:t>
              </a:r>
              <a:endParaRPr lang="de-DE"/>
            </a:p>
          </p:txBody>
        </p:sp>
      </p:grpSp>
      <p:grpSp>
        <p:nvGrpSpPr>
          <p:cNvPr id="269330" name="Group 18"/>
          <p:cNvGrpSpPr>
            <a:grpSpLocks/>
          </p:cNvGrpSpPr>
          <p:nvPr/>
        </p:nvGrpSpPr>
        <p:grpSpPr bwMode="auto">
          <a:xfrm>
            <a:off x="5056188" y="1912938"/>
            <a:ext cx="1627187" cy="1398587"/>
            <a:chOff x="6416" y="6032"/>
            <a:chExt cx="2561" cy="2201"/>
          </a:xfrm>
        </p:grpSpPr>
        <p:grpSp>
          <p:nvGrpSpPr>
            <p:cNvPr id="269331" name="Group 19"/>
            <p:cNvGrpSpPr>
              <a:grpSpLocks/>
            </p:cNvGrpSpPr>
            <p:nvPr/>
          </p:nvGrpSpPr>
          <p:grpSpPr bwMode="auto">
            <a:xfrm>
              <a:off x="6416" y="6032"/>
              <a:ext cx="2561" cy="2201"/>
              <a:chOff x="6416" y="6032"/>
              <a:chExt cx="2561" cy="2201"/>
            </a:xfrm>
          </p:grpSpPr>
          <p:sp>
            <p:nvSpPr>
              <p:cNvPr id="269332" name="Line 20"/>
              <p:cNvSpPr>
                <a:spLocks noChangeShapeType="1"/>
              </p:cNvSpPr>
              <p:nvPr/>
            </p:nvSpPr>
            <p:spPr bwMode="auto">
              <a:xfrm>
                <a:off x="6416" y="6682"/>
                <a:ext cx="2108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69333" name="Line 21"/>
              <p:cNvSpPr>
                <a:spLocks noChangeShapeType="1"/>
              </p:cNvSpPr>
              <p:nvPr/>
            </p:nvSpPr>
            <p:spPr bwMode="auto">
              <a:xfrm>
                <a:off x="6416" y="7582"/>
                <a:ext cx="2131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69334" name="Line 22"/>
              <p:cNvSpPr>
                <a:spLocks noChangeShapeType="1"/>
              </p:cNvSpPr>
              <p:nvPr/>
            </p:nvSpPr>
            <p:spPr bwMode="auto">
              <a:xfrm>
                <a:off x="7979" y="6032"/>
                <a:ext cx="998" cy="110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69335" name="Line 23"/>
              <p:cNvSpPr>
                <a:spLocks noChangeShapeType="1"/>
              </p:cNvSpPr>
              <p:nvPr/>
            </p:nvSpPr>
            <p:spPr bwMode="auto">
              <a:xfrm flipV="1">
                <a:off x="7979" y="7132"/>
                <a:ext cx="998" cy="110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69336" name="Rectangle 24"/>
            <p:cNvSpPr>
              <a:spLocks noChangeArrowheads="1"/>
            </p:cNvSpPr>
            <p:nvPr/>
          </p:nvSpPr>
          <p:spPr bwMode="auto">
            <a:xfrm>
              <a:off x="6456" y="6713"/>
              <a:ext cx="1961" cy="840"/>
            </a:xfrm>
            <a:prstGeom prst="rect">
              <a:avLst/>
            </a:prstGeom>
            <a:solidFill>
              <a:srgbClr val="FFFFF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marL="342900" indent="-342900"/>
              <a:r>
                <a:rPr lang="de-DE" sz="1600">
                  <a:latin typeface="Arial" pitchFamily="34" charset="0"/>
                </a:rPr>
                <a:t>Energie und Stoff</a:t>
              </a:r>
              <a:endParaRPr lang="de-DE"/>
            </a:p>
          </p:txBody>
        </p:sp>
      </p:grpSp>
      <p:sp>
        <p:nvSpPr>
          <p:cNvPr id="269337" name="Oval 25"/>
          <p:cNvSpPr>
            <a:spLocks noChangeArrowheads="1"/>
          </p:cNvSpPr>
          <p:nvPr/>
        </p:nvSpPr>
        <p:spPr bwMode="auto">
          <a:xfrm>
            <a:off x="2757488" y="1773238"/>
            <a:ext cx="2135187" cy="1690687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69338" name="Rectangle 26"/>
          <p:cNvSpPr>
            <a:spLocks noChangeArrowheads="1"/>
          </p:cNvSpPr>
          <p:nvPr/>
        </p:nvSpPr>
        <p:spPr bwMode="auto">
          <a:xfrm>
            <a:off x="3276600" y="2349500"/>
            <a:ext cx="1223963" cy="598488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  <a:effectLst/>
        </p:spPr>
        <p:txBody>
          <a:bodyPr lIns="12700" tIns="12700" rIns="12700" bIns="12700"/>
          <a:lstStyle/>
          <a:p>
            <a:pPr marL="342900" indent="-342900"/>
            <a:r>
              <a:rPr lang="de-DE" sz="1600" b="1">
                <a:solidFill>
                  <a:schemeClr val="folHlink"/>
                </a:solidFill>
                <a:latin typeface="Arial" pitchFamily="34" charset="0"/>
              </a:rPr>
              <a:t>offenes System</a:t>
            </a:r>
            <a:endParaRPr lang="de-DE" b="1">
              <a:solidFill>
                <a:schemeClr val="folHlink"/>
              </a:solidFill>
            </a:endParaRPr>
          </a:p>
        </p:txBody>
      </p:sp>
      <p:sp>
        <p:nvSpPr>
          <p:cNvPr id="269339" name="Rectangle 27"/>
          <p:cNvSpPr>
            <a:spLocks noChangeArrowheads="1"/>
          </p:cNvSpPr>
          <p:nvPr/>
        </p:nvSpPr>
        <p:spPr bwMode="auto">
          <a:xfrm>
            <a:off x="611188" y="5373688"/>
            <a:ext cx="6788150" cy="779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Im stationären Zustand sind die Bilanzen ausgeglichen. </a:t>
            </a:r>
            <a:r>
              <a:rPr lang="de-DE" i="1"/>
              <a:t>Beispiele</a:t>
            </a:r>
            <a:r>
              <a:rPr lang="de-DE"/>
              <a:t>:</a:t>
            </a:r>
          </a:p>
          <a:p>
            <a:pPr marL="342900" indent="-342900"/>
            <a:r>
              <a:rPr lang="de-DE"/>
              <a:t>Durchflussreaktor, Brennstoffzelle, katalytisch aktive Grenzfläche!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1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045A68-FE3D-440C-9FD8-F9418E295054}" type="slidenum">
              <a:rPr lang="de-DE"/>
              <a:pPr/>
              <a:t>8</a:t>
            </a:fld>
            <a:endParaRPr lang="de-DE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70339" name="Rectangle 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70340" name="Text Box 4"/>
          <p:cNvSpPr txBox="1">
            <a:spLocks noChangeArrowheads="1"/>
          </p:cNvSpPr>
          <p:nvPr/>
        </p:nvSpPr>
        <p:spPr bwMode="auto">
          <a:xfrm>
            <a:off x="827088" y="3371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270341" name="Picture 5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5045075"/>
            <a:ext cx="1285875" cy="28575"/>
          </a:xfrm>
          <a:prstGeom prst="rect">
            <a:avLst/>
          </a:prstGeom>
          <a:noFill/>
        </p:spPr>
      </p:pic>
      <p:pic>
        <p:nvPicPr>
          <p:cNvPr id="270342" name="Picture 6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5045075"/>
            <a:ext cx="1276350" cy="28575"/>
          </a:xfrm>
          <a:prstGeom prst="rect">
            <a:avLst/>
          </a:prstGeom>
          <a:noFill/>
        </p:spPr>
      </p:pic>
      <p:pic>
        <p:nvPicPr>
          <p:cNvPr id="270343" name="Picture 7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5045075"/>
            <a:ext cx="952500" cy="28575"/>
          </a:xfrm>
          <a:prstGeom prst="rect">
            <a:avLst/>
          </a:prstGeom>
          <a:noFill/>
        </p:spPr>
      </p:pic>
      <p:pic>
        <p:nvPicPr>
          <p:cNvPr id="270344" name="Picture 8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463" y="5532438"/>
            <a:ext cx="285750" cy="57150"/>
          </a:xfrm>
          <a:prstGeom prst="rect">
            <a:avLst/>
          </a:prstGeom>
          <a:noFill/>
        </p:spPr>
      </p:pic>
      <p:sp>
        <p:nvSpPr>
          <p:cNvPr id="270345" name="Text Box 9"/>
          <p:cNvSpPr txBox="1">
            <a:spLocks noChangeArrowheads="1"/>
          </p:cNvSpPr>
          <p:nvPr/>
        </p:nvSpPr>
        <p:spPr bwMode="auto">
          <a:xfrm>
            <a:off x="323850" y="981075"/>
            <a:ext cx="7543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3. Das neue Paradigma: Selbstorganisation in offenen Systemen</a:t>
            </a:r>
          </a:p>
        </p:txBody>
      </p:sp>
      <p:sp>
        <p:nvSpPr>
          <p:cNvPr id="270346" name="Text Box 10"/>
          <p:cNvSpPr txBox="1">
            <a:spLocks noChangeArrowheads="1"/>
          </p:cNvSpPr>
          <p:nvPr/>
        </p:nvSpPr>
        <p:spPr bwMode="auto">
          <a:xfrm>
            <a:off x="395288" y="1700213"/>
            <a:ext cx="8424862" cy="779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de-DE" u="sng"/>
              <a:t>Was aber kann man über die </a:t>
            </a:r>
            <a:r>
              <a:rPr lang="de-DE" u="sng">
                <a:solidFill>
                  <a:srgbClr val="CC0000"/>
                </a:solidFill>
              </a:rPr>
              <a:t>Entropie</a:t>
            </a:r>
            <a:r>
              <a:rPr lang="de-DE" u="sng"/>
              <a:t> aussagen?</a:t>
            </a:r>
            <a:endParaRPr lang="de-DE"/>
          </a:p>
          <a:p>
            <a:pPr marL="342900" indent="-342900"/>
            <a:r>
              <a:rPr lang="de-DE" b="1"/>
              <a:t>Entropiebilanz:</a:t>
            </a:r>
            <a:endParaRPr lang="de-DE"/>
          </a:p>
        </p:txBody>
      </p:sp>
      <p:sp>
        <p:nvSpPr>
          <p:cNvPr id="270363" name="Rectangle 27"/>
          <p:cNvSpPr>
            <a:spLocks noChangeArrowheads="1"/>
          </p:cNvSpPr>
          <p:nvPr/>
        </p:nvSpPr>
        <p:spPr bwMode="auto">
          <a:xfrm>
            <a:off x="468313" y="2565400"/>
            <a:ext cx="5327650" cy="366713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de-DE"/>
              <a:t>dS</a:t>
            </a:r>
            <a:r>
              <a:rPr lang="de-DE" baseline="-25000"/>
              <a:t>System</a:t>
            </a:r>
            <a:r>
              <a:rPr lang="de-DE"/>
              <a:t> = dS</a:t>
            </a:r>
            <a:r>
              <a:rPr lang="de-DE" baseline="-25000"/>
              <a:t>input</a:t>
            </a:r>
            <a:r>
              <a:rPr lang="de-DE"/>
              <a:t> + dS</a:t>
            </a:r>
            <a:r>
              <a:rPr lang="de-DE" baseline="-25000"/>
              <a:t>intern</a:t>
            </a:r>
            <a:r>
              <a:rPr lang="de-DE"/>
              <a:t> - dS</a:t>
            </a:r>
            <a:r>
              <a:rPr lang="de-DE" baseline="-25000"/>
              <a:t>output</a:t>
            </a:r>
            <a:r>
              <a:rPr lang="de-DE"/>
              <a:t> = dS</a:t>
            </a:r>
            <a:r>
              <a:rPr lang="de-DE" baseline="-25000"/>
              <a:t>ext</a:t>
            </a:r>
            <a:r>
              <a:rPr lang="de-DE"/>
              <a:t> + dS</a:t>
            </a:r>
            <a:r>
              <a:rPr lang="de-DE" baseline="-25000"/>
              <a:t>int</a:t>
            </a:r>
          </a:p>
        </p:txBody>
      </p:sp>
      <p:sp>
        <p:nvSpPr>
          <p:cNvPr id="270364" name="Rectangle 28"/>
          <p:cNvSpPr>
            <a:spLocks noChangeArrowheads="1"/>
          </p:cNvSpPr>
          <p:nvPr/>
        </p:nvSpPr>
        <p:spPr bwMode="auto">
          <a:xfrm>
            <a:off x="468313" y="3644900"/>
            <a:ext cx="8137525" cy="779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de-DE"/>
              <a:t>mit dS</a:t>
            </a:r>
            <a:r>
              <a:rPr lang="de-DE" baseline="-25000"/>
              <a:t>int</a:t>
            </a:r>
            <a:r>
              <a:rPr lang="de-DE"/>
              <a:t> &gt; 0 (2. Haupsatz): lokale «Entropieproduktion»</a:t>
            </a:r>
          </a:p>
          <a:p>
            <a:pPr marL="342900" indent="-342900"/>
            <a:r>
              <a:rPr lang="de-DE">
                <a:solidFill>
                  <a:schemeClr val="hlink"/>
                </a:solidFill>
              </a:rPr>
              <a:t>aber</a:t>
            </a:r>
            <a:r>
              <a:rPr lang="de-DE"/>
              <a:t> dS</a:t>
            </a:r>
            <a:r>
              <a:rPr lang="de-DE" baseline="-25000"/>
              <a:t>ext</a:t>
            </a:r>
            <a:r>
              <a:rPr lang="de-DE"/>
              <a:t> - beliebig! Hier gibt es keine thermodynamischen Beschränkungen!</a:t>
            </a:r>
          </a:p>
        </p:txBody>
      </p:sp>
      <p:sp>
        <p:nvSpPr>
          <p:cNvPr id="270365" name="Rectangle 29"/>
          <p:cNvSpPr>
            <a:spLocks noChangeArrowheads="1"/>
          </p:cNvSpPr>
          <p:nvPr/>
        </p:nvSpPr>
        <p:spPr bwMode="auto">
          <a:xfrm>
            <a:off x="3563938" y="3068638"/>
            <a:ext cx="446563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(Prigogine 1947, 1977 Nobelpreis Chemie)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41945C-3C15-4757-8669-49DD4D0AA61A}" type="slidenum">
              <a:rPr lang="de-DE"/>
              <a:pPr/>
              <a:t>9</a:t>
            </a:fld>
            <a:endParaRPr lang="de-DE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Selbstorganisation</a:t>
            </a:r>
          </a:p>
        </p:txBody>
      </p:sp>
      <p:sp>
        <p:nvSpPr>
          <p:cNvPr id="271363" name="Rectangle 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271368" name="Picture 8" descr="onep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463" y="5532438"/>
            <a:ext cx="285750" cy="57150"/>
          </a:xfrm>
          <a:prstGeom prst="rect">
            <a:avLst/>
          </a:prstGeom>
          <a:noFill/>
        </p:spPr>
      </p:pic>
      <p:sp>
        <p:nvSpPr>
          <p:cNvPr id="271369" name="Text Box 9"/>
          <p:cNvSpPr txBox="1">
            <a:spLocks noChangeArrowheads="1"/>
          </p:cNvSpPr>
          <p:nvPr/>
        </p:nvSpPr>
        <p:spPr bwMode="auto">
          <a:xfrm>
            <a:off x="323850" y="981075"/>
            <a:ext cx="7543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/>
              <a:t>3. Das neue Paradigma: Selbstorganisation in offenen Systemen</a:t>
            </a:r>
          </a:p>
        </p:txBody>
      </p:sp>
      <p:sp>
        <p:nvSpPr>
          <p:cNvPr id="271374" name="Rectangle 14"/>
          <p:cNvSpPr>
            <a:spLocks noChangeArrowheads="1"/>
          </p:cNvSpPr>
          <p:nvPr/>
        </p:nvSpPr>
        <p:spPr bwMode="auto">
          <a:xfrm>
            <a:off x="323850" y="1484313"/>
            <a:ext cx="8424863" cy="4081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u="sng"/>
              <a:t>Folgende drei Fälle sind möglich:</a:t>
            </a:r>
          </a:p>
          <a:p>
            <a:endParaRPr lang="de-DE"/>
          </a:p>
          <a:p>
            <a:r>
              <a:rPr lang="de-DE"/>
              <a:t>1. dS</a:t>
            </a:r>
            <a:r>
              <a:rPr lang="de-DE" baseline="-25000"/>
              <a:t>ext</a:t>
            </a:r>
            <a:r>
              <a:rPr lang="de-DE"/>
              <a:t> &lt; 0 , | dS</a:t>
            </a:r>
            <a:r>
              <a:rPr lang="de-DE" baseline="-25000"/>
              <a:t>ext</a:t>
            </a:r>
            <a:r>
              <a:rPr lang="de-DE"/>
              <a:t> | &gt; dS</a:t>
            </a:r>
            <a:r>
              <a:rPr lang="de-DE" baseline="-25000"/>
              <a:t>int</a:t>
            </a:r>
            <a:r>
              <a:rPr lang="de-DE"/>
              <a:t> (kein stationärer Zustand):</a:t>
            </a:r>
          </a:p>
          <a:p>
            <a:r>
              <a:rPr lang="de-DE"/>
              <a:t>       </a:t>
            </a:r>
            <a:r>
              <a:rPr lang="de-DE">
                <a:sym typeface="Wingdings" pitchFamily="2" charset="2"/>
              </a:rPr>
              <a:t></a:t>
            </a:r>
            <a:r>
              <a:rPr lang="de-DE"/>
              <a:t> </a:t>
            </a:r>
            <a:r>
              <a:rPr lang="de-DE" b="1"/>
              <a:t>Ordnung im System wird aufgebaut</a:t>
            </a:r>
            <a:r>
              <a:rPr lang="de-DE"/>
              <a:t> (dS &lt; 0) </a:t>
            </a:r>
          </a:p>
          <a:p>
            <a:r>
              <a:rPr lang="de-DE"/>
              <a:t> </a:t>
            </a:r>
          </a:p>
          <a:p>
            <a:r>
              <a:rPr lang="de-DE"/>
              <a:t>2. dS</a:t>
            </a:r>
            <a:r>
              <a:rPr lang="de-DE" baseline="-25000"/>
              <a:t>ext</a:t>
            </a:r>
            <a:r>
              <a:rPr lang="de-DE"/>
              <a:t> &lt; 0 , | dS</a:t>
            </a:r>
            <a:r>
              <a:rPr lang="de-DE" baseline="-25000"/>
              <a:t>ext</a:t>
            </a:r>
            <a:r>
              <a:rPr lang="de-DE"/>
              <a:t> | = dSint (stationärer Zustand ist erreicht):</a:t>
            </a:r>
          </a:p>
          <a:p>
            <a:r>
              <a:rPr lang="de-DE"/>
              <a:t>       </a:t>
            </a:r>
            <a:r>
              <a:rPr lang="de-DE">
                <a:sym typeface="Wingdings" pitchFamily="2" charset="2"/>
              </a:rPr>
              <a:t></a:t>
            </a:r>
            <a:r>
              <a:rPr lang="de-DE"/>
              <a:t> Ordnung im System wird aufrechterhalten (dS = 0)</a:t>
            </a:r>
          </a:p>
          <a:p>
            <a:r>
              <a:rPr lang="de-DE"/>
              <a:t> </a:t>
            </a:r>
          </a:p>
          <a:p>
            <a:r>
              <a:rPr lang="de-DE"/>
              <a:t>3. dS</a:t>
            </a:r>
            <a:r>
              <a:rPr lang="de-DE" baseline="-25000"/>
              <a:t>ext</a:t>
            </a:r>
            <a:r>
              <a:rPr lang="de-DE"/>
              <a:t> &gt; - dS</a:t>
            </a:r>
            <a:r>
              <a:rPr lang="de-DE" baseline="-25000"/>
              <a:t>int</a:t>
            </a:r>
            <a:r>
              <a:rPr lang="de-DE"/>
              <a:t> (kein stationärer Zustand):</a:t>
            </a:r>
          </a:p>
          <a:p>
            <a:r>
              <a:rPr lang="de-DE"/>
              <a:t>       </a:t>
            </a:r>
            <a:r>
              <a:rPr lang="de-DE">
                <a:sym typeface="Wingdings" pitchFamily="2" charset="2"/>
              </a:rPr>
              <a:t></a:t>
            </a:r>
            <a:r>
              <a:rPr lang="de-DE"/>
              <a:t> Ordnung im System wird abgebaut (dS &gt; 0) </a:t>
            </a:r>
          </a:p>
        </p:txBody>
      </p:sp>
      <p:sp>
        <p:nvSpPr>
          <p:cNvPr id="271375" name="Rectangle 15"/>
          <p:cNvSpPr>
            <a:spLocks noChangeArrowheads="1"/>
          </p:cNvSpPr>
          <p:nvPr/>
        </p:nvSpPr>
        <p:spPr bwMode="auto">
          <a:xfrm>
            <a:off x="179388" y="5797550"/>
            <a:ext cx="8785225" cy="366713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b="1" i="1"/>
              <a:t>Fern vom Gleichgewicht können Ordnung und Struktur spontan entstehen!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6_Gerischer_Modell">
  <a:themeElements>
    <a:clrScheme name="V6_Gerischer_Modell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V6_Gerischer_Mode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folHlink"/>
          </a:buClr>
          <a:buSzPct val="60000"/>
          <a:buFont typeface="Wingdings" pitchFamily="2" charset="2"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folHlink"/>
          </a:buClr>
          <a:buSzPct val="60000"/>
          <a:buFont typeface="Wingdings" pitchFamily="2" charset="2"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V6_Gerischer_Modell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6_Gerischer_Modell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6_Gerischer_Modell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V6_Gerischer_Modell</Template>
  <TotalTime>0</TotalTime>
  <Words>829</Words>
  <Application>Microsoft Office PowerPoint</Application>
  <PresentationFormat>Bildschirmpräsentation (4:3)</PresentationFormat>
  <Paragraphs>131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V6_Gerischer_Modell</vt:lpstr>
      <vt:lpstr>Selbstorganisation</vt:lpstr>
      <vt:lpstr>Selbstorganisation</vt:lpstr>
      <vt:lpstr>Selbstorganisation</vt:lpstr>
      <vt:lpstr>Selbstorganisation</vt:lpstr>
      <vt:lpstr>Selbstorganisation</vt:lpstr>
      <vt:lpstr>Selbstorganisation</vt:lpstr>
      <vt:lpstr>Selbstorganisation</vt:lpstr>
      <vt:lpstr>Selbstorganisation</vt:lpstr>
      <vt:lpstr>Selbstorganisation</vt:lpstr>
      <vt:lpstr>Selbstorganisation</vt:lpstr>
      <vt:lpstr>Selbstorganisation</vt:lpstr>
      <vt:lpstr>Selbstorganisation</vt:lpstr>
      <vt:lpstr>Selbstorganisation</vt:lpstr>
    </vt:vector>
  </TitlesOfParts>
  <Company>LAP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Korrosion (elektrochemisch)</dc:title>
  <dc:creator>Ludwig Pohlmann</dc:creator>
  <cp:lastModifiedBy>Luigi</cp:lastModifiedBy>
  <cp:revision>54</cp:revision>
  <dcterms:created xsi:type="dcterms:W3CDTF">2012-01-09T21:40:39Z</dcterms:created>
  <dcterms:modified xsi:type="dcterms:W3CDTF">2013-01-13T21:09:30Z</dcterms:modified>
</cp:coreProperties>
</file>